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  <p:sldMasterId id="2147483710" r:id="rId2"/>
    <p:sldMasterId id="2147483711" r:id="rId3"/>
    <p:sldMasterId id="2147483712" r:id="rId4"/>
    <p:sldMasterId id="2147483713" r:id="rId5"/>
  </p:sldMasterIdLst>
  <p:notesMasterIdLst>
    <p:notesMasterId r:id="rId6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66"/>
      <p:bold r:id="rId67"/>
      <p:italic r:id="rId68"/>
      <p:boldItalic r:id="rId69"/>
    </p:embeddedFont>
    <p:embeddedFont>
      <p:font typeface="Open Sans" panose="020B0606030504020204" pitchFamily="34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/>
    <p:restoredTop sz="94643"/>
  </p:normalViewPr>
  <p:slideViewPr>
    <p:cSldViewPr snapToGrid="0" snapToObjects="1">
      <p:cViewPr varScale="1">
        <p:scale>
          <a:sx n="159" d="100"/>
          <a:sy n="159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3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1.fntdata"/><Relationship Id="rId7" Type="http://schemas.openxmlformats.org/officeDocument/2006/relationships/slide" Target="slides/slide2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creativecommons.org/licenses/by-nc/4.0/" TargetMode="Externa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5" Type="http://schemas.openxmlformats.org/officeDocument/2006/relationships/hyperlink" Target="http://creativecommons.org/licenses/by-nc/4.0/" TargetMode="External"/><Relationship Id="rId4" Type="http://schemas.openxmlformats.org/officeDocument/2006/relationships/image" Target="../media/image6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hyperlink" Target="http://creativecommons.org/licenses/by-nc/4.0/" TargetMode="Externa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2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2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 descr="DeveloperDays-Europe-Slide-Templates_updated-03.jpg"/>
          <p:cNvPicPr preferRelativeResize="0"/>
          <p:nvPr/>
        </p:nvPicPr>
        <p:blipFill rotWithShape="1">
          <a:blip r:embed="rId2">
            <a:alphaModFix/>
          </a:blip>
          <a:srcRect l="29" r="19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3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8" name="Google Shape;128;p26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>
            <a:spLocks noGrp="1"/>
          </p:cNvSpPr>
          <p:nvPr>
            <p:ph type="sldNum" idx="4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2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marL="914400" lvl="1" indent="-355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5" name="Google Shape;175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6" name="Google Shape;176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3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9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9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sldNum" idx="3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Attribution-NonCommercial 4.0 International License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2" name="Google Shape;212;p42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6" name="Google Shape;216;p4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4" name="Google Shape;224;p45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" name="Google Shape;225;p4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4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4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5" name="Google Shape;235;p4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8" name="Google Shape;238;p4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2" name="Google Shape;242;p4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3" name="Google Shape;243;p4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4" name="Google Shape;244;p4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247" name="Google Shape;247;p5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1" name="Google Shape;251;p5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2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52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>
            <a:spLocks noGrp="1"/>
          </p:cNvSpPr>
          <p:nvPr>
            <p:ph type="sldNum" idx="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9" name="Google Shape;259;p52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0" name="Google Shape;260;p52"/>
          <p:cNvSpPr txBox="1">
            <a:spLocks noGrp="1"/>
          </p:cNvSpPr>
          <p:nvPr>
            <p:ph type="sldNum" idx="3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Attribution-NonCommercial 4.0 International License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4CAF50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>
            <a:spLocks noGrp="1"/>
          </p:cNvSpPr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sz="5200" b="1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9" name="Google Shape;279;p55"/>
          <p:cNvSpPr txBox="1">
            <a:spLocks noGrp="1"/>
          </p:cNvSpPr>
          <p:nvPr>
            <p:ph type="subTitle" idx="1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0" name="Google Shape;280;p5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4CAF50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>
            <a:spLocks noGrp="1"/>
          </p:cNvSpPr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3" name="Google Shape;283;p5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55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5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>
            <a:spLocks noGrp="1"/>
          </p:cNvSpPr>
          <p:nvPr>
            <p:ph type="body" idx="1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1" name="Google Shape;291;p58"/>
          <p:cNvSpPr txBox="1">
            <a:spLocks noGrp="1"/>
          </p:cNvSpPr>
          <p:nvPr>
            <p:ph type="body" idx="2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2" name="Google Shape;292;p5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6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2" name="Google Shape;302;p6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5" name="Google Shape;305;p6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9" name="Google Shape;309;p6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0" name="Google Shape;310;p6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6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314" name="Google Shape;314;p6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8" name="Google Shape;318;p6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65" descr="Android-Developer-Cov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65" descr="foote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>
            <a:spLocks noGrp="1"/>
          </p:cNvSpPr>
          <p:nvPr>
            <p:ph type="sldNum" idx="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>
            <a:spLocks noGrp="1"/>
          </p:cNvSpPr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5" name="Google Shape;325;p65"/>
          <p:cNvSpPr txBox="1">
            <a:spLocks noGrp="1"/>
          </p:cNvSpPr>
          <p:nvPr>
            <p:ph type="subTitle" idx="1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6" name="Google Shape;326;p65"/>
          <p:cNvSpPr txBox="1">
            <a:spLocks noGrp="1"/>
          </p:cNvSpPr>
          <p:nvPr>
            <p:ph type="sldNum" idx="3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>
            <a:spLocks noGrp="1"/>
          </p:cNvSpPr>
          <p:nvPr>
            <p:ph type="subTitle" idx="4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Attribution-NonCommercial 4.0 International License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sz="1000" b="1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4" descr="footer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sz="3600" b="1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1" name="Google Shape;271;p5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lang="en" sz="9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4.0 International License</a:t>
            </a:r>
            <a:r>
              <a:rPr lang="en" sz="9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content/Context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constraint/ConstraintLayout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.android.com/reference/android/support/v7/widget/RecyclerView.html" TargetMode="External"/><Relationship Id="rId4" Type="http://schemas.openxmlformats.org/officeDocument/2006/relationships/hyperlink" Target="https://developer.android.com/reference/android/widget/ScrollView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Group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ndroid/reference/com/google/android/gms/location/DetectedActivity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guide/topics/ui/layout-objects.html" TargetMode="External"/><Relationship Id="rId3" Type="http://schemas.openxmlformats.org/officeDocument/2006/relationships/hyperlink" Target="http://developer.android.com/reference/android/view/View.html" TargetMode="External"/><Relationship Id="rId7" Type="http://schemas.openxmlformats.org/officeDocument/2006/relationships/hyperlink" Target="http://developer.android.com/guide/topics/ui/declaring-layout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://developer.android.com/reference/android/widget/Button.html" TargetMode="External"/><Relationship Id="rId4" Type="http://schemas.openxmlformats.org/officeDocument/2006/relationships/hyperlink" Target="https://en.wikipedia.org/wiki/Device_independent_pixel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.android.com/tools/studio/index.html" TargetMode="External"/><Relationship Id="rId13" Type="http://schemas.openxmlformats.org/officeDocument/2006/relationships/hyperlink" Target="https://en.wikipedia.org/wiki/Architectural_pattern" TargetMode="External"/><Relationship Id="rId3" Type="http://schemas.openxmlformats.org/officeDocument/2006/relationships/hyperlink" Target="http://developer.android.com/guide/topics/resources/index.html" TargetMode="External"/><Relationship Id="rId7" Type="http://schemas.openxmlformats.org/officeDocument/2006/relationships/hyperlink" Target="http://www.color-hex.com/" TargetMode="External"/><Relationship Id="rId12" Type="http://schemas.openxmlformats.org/officeDocument/2006/relationships/hyperlink" Target="https://en.wikipedia.org/wiki/Model%E2%80%93view%E2%80%93presenter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developer.android.com/training/multiscreen/screendensities.html" TargetMode="External"/><Relationship Id="rId11" Type="http://schemas.openxmlformats.org/officeDocument/2006/relationships/hyperlink" Target="https://developers.google.com/android/for-all/vocab-words/" TargetMode="External"/><Relationship Id="rId5" Type="http://schemas.openxmlformats.org/officeDocument/2006/relationships/hyperlink" Target="http://developer.android.com/reference/android/R.color.html" TargetMode="External"/><Relationship Id="rId10" Type="http://schemas.openxmlformats.org/officeDocument/2006/relationships/hyperlink" Target="https://developer.android.com/guide/topics/ui/overview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help/image-asset-studio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codelabs.developers.google.com/codelabs/android-training-layout-editor-part-b" TargetMode="External"/><Relationship Id="rId4" Type="http://schemas.openxmlformats.org/officeDocument/2006/relationships/hyperlink" Target="https://codelabs.developers.google.com/codelabs/android-training-layout-editor-part-a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android.com/reference/android/widget/ScrollView.html" TargetMode="External"/><Relationship Id="rId3" Type="http://schemas.openxmlformats.org/officeDocument/2006/relationships/hyperlink" Target="http://developer.android.com/reference/android/view/View.html" TargetMode="External"/><Relationship Id="rId7" Type="http://schemas.openxmlformats.org/officeDocument/2006/relationships/hyperlink" Target="https://developer.android.com/guide/topics/ui/menus.html" TargetMode="External"/><Relationship Id="rId12" Type="http://schemas.openxmlformats.org/officeDocument/2006/relationships/hyperlink" Target="https://developer.android.com/reference/android/widget/LinearLayout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eloper.android.com/reference/android/widget/Button.html" TargetMode="External"/><Relationship Id="rId11" Type="http://schemas.openxmlformats.org/officeDocument/2006/relationships/hyperlink" Target="https://developer.android.com/reference/android/support/constraint/ConstraintLayout.html" TargetMode="External"/><Relationship Id="rId5" Type="http://schemas.openxmlformats.org/officeDocument/2006/relationships/hyperlink" Target="https://developer.android.com/reference/android/widget/EditText.html" TargetMode="External"/><Relationship Id="rId10" Type="http://schemas.openxmlformats.org/officeDocument/2006/relationships/hyperlink" Target="https://developer.android.com/reference/android/widget/Image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39" name="Google Shape;339;p67"/>
          <p:cNvSpPr txBox="1">
            <a:spLocks noGrp="1"/>
          </p:cNvSpPr>
          <p:nvPr>
            <p:ph type="sldNum" idx="4294967295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40" name="Google Shape;340;p67"/>
          <p:cNvSpPr txBox="1">
            <a:spLocks noGrp="1"/>
          </p:cNvSpPr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>
            <a:spLocks noGrp="1"/>
          </p:cNvSpPr>
          <p:nvPr>
            <p:ph type="sldNum" idx="4294967295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42" name="Google Shape;342;p67"/>
          <p:cNvSpPr txBox="1">
            <a:spLocks noGrp="1"/>
          </p:cNvSpPr>
          <p:nvPr>
            <p:ph type="subTitle" idx="2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>
            <a:spLocks noGrp="1"/>
          </p:cNvSpPr>
          <p:nvPr>
            <p:ph type="body" idx="1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lang="en" sz="2000" b="1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 b="1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31" name="Google Shape;431;p78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sz="20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999999"/>
                </a:solidFill>
              </a:rPr>
              <a:t>context</a:t>
            </a:r>
            <a:endParaRPr sz="2400" i="1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>
            <a:spLocks noGrp="1"/>
          </p:cNvSpPr>
          <p:nvPr>
            <p:ph type="body" idx="1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ViewGroup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>
            <a:spLocks noGrp="1"/>
          </p:cNvSpPr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Layouts and resources for the UI</a:t>
            </a:r>
            <a:endParaRPr/>
          </a:p>
        </p:txBody>
      </p:sp>
      <p:sp>
        <p:nvSpPr>
          <p:cNvPr id="349" name="Google Shape;349;p6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>
            <a:spLocks noGrp="1"/>
          </p:cNvSpPr>
          <p:nvPr>
            <p:ph type="body" idx="1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Connect views with constraints 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l="25718" t="21287" r="21415" b="36052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>
            <a:spLocks noGrp="1"/>
          </p:cNvSpPr>
          <p:nvPr>
            <p:ph type="body" idx="1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>
            <a:spLocks noGrp="1"/>
          </p:cNvSpPr>
          <p:nvPr>
            <p:ph type="body" idx="1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1" name="Google Shape;561;p9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81" name="Google Shape;581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89" name="Google Shape;589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96" name="Google Shape;596;p98"/>
          <p:cNvSpPr txBox="1">
            <a:spLocks noGrp="1"/>
          </p:cNvSpPr>
          <p:nvPr>
            <p:ph type="body" idx="1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Portrait and Landscape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04" name="Google Shape;604;p99"/>
          <p:cNvSpPr txBox="1">
            <a:spLocks noGrp="1"/>
          </p:cNvSpPr>
          <p:nvPr>
            <p:ph type="body" idx="1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11" name="Google Shape;611;p10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12" name="Google Shape;612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100" descr="Screen Shot 2016-05-12 at 8.30.3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0" name="Google Shape;630;p102" descr="Screen Shot 2017-05-08 at 3.01.4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5" name="Google Shape;655;p105" descr="Screen Shot 2016-05-12 at 5.13.1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05" descr="Screen Shot 2016-05-12 at 5.14.0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05" descr="Screen Shot 2016-05-12 at 5.14.18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65" name="Google Shape;665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lang="en" b="1"/>
              <a:t>Attributes</a:t>
            </a:r>
            <a:r>
              <a:rPr lang="en"/>
              <a:t> tab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lang="en" b="1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6" name="Google Shape;666;p106" descr="Screen Shot 2016-05-13 at 12.52.3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 layouts</a:t>
            </a:r>
            <a:endParaRPr/>
          </a:p>
        </p:txBody>
      </p:sp>
      <p:sp>
        <p:nvSpPr>
          <p:cNvPr id="679" name="Google Shape;679;p10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80" name="Google Shape;680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horizontal/vertical orientation: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Switch to Landscape</a:t>
            </a:r>
            <a:r>
              <a:rPr lang="en"/>
              <a:t> or </a:t>
            </a:r>
            <a:r>
              <a:rPr lang="en" b="1"/>
              <a:t>Switch to Portrait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89" name="Google Shape;689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Create Landscape Variation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98" name="Google Shape;698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lang="en" b="1"/>
              <a:t>Create layout x-large Variation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712" name="Google Shape;712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719" name="Google Shape;719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lang="en" b="1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726" name="Google Shape;726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Attach handler to view in XML layout: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>
            <a:spLocks noGrp="1"/>
          </p:cNvSpPr>
          <p:nvPr>
            <p:ph type="body" idx="1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Implement handler in Java activity: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click handler in Java</a:t>
            </a:r>
            <a:endParaRPr/>
          </a:p>
        </p:txBody>
      </p:sp>
      <p:sp>
        <p:nvSpPr>
          <p:cNvPr id="734" name="Google Shape;734;p11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735" name="Google Shape;735;p115"/>
          <p:cNvSpPr txBox="1">
            <a:spLocks noGrp="1"/>
          </p:cNvSpPr>
          <p:nvPr>
            <p:ph type="body" idx="1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rot="10800000" flipH="1">
            <a:off x="3325550" y="1878175"/>
            <a:ext cx="1101000" cy="6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lang="en" sz="2400" b="1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65" name="Google Shape;765;p119"/>
          <p:cNvSpPr txBox="1">
            <a:spLocks noGrp="1"/>
          </p:cNvSpPr>
          <p:nvPr>
            <p:ph type="body" idx="1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4" name="Google Shape;774;p120"/>
          <p:cNvCxnSpPr/>
          <p:nvPr/>
        </p:nvCxnSpPr>
        <p:spPr>
          <a:xfrm rot="10800000" flipH="1">
            <a:off x="454500" y="2956500"/>
            <a:ext cx="5295000" cy="1510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>
            <a:spLocks noGrp="1"/>
          </p:cNvSpPr>
          <p:nvPr>
            <p:ph type="body" idx="1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 class documentation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device independent pixels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 class documentation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class documentation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developer.android.com Layouts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793" name="Google Shape;793;p123"/>
          <p:cNvSpPr txBox="1">
            <a:spLocks noGrp="1"/>
          </p:cNvSpPr>
          <p:nvPr>
            <p:ph type="body" idx="1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 resources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6"/>
              </a:rPr>
              <a:t>Supporting Different Densities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95" name="Google Shape;795;p123"/>
          <p:cNvSpPr txBox="1">
            <a:spLocks noGrp="1"/>
          </p:cNvSpPr>
          <p:nvPr>
            <p:ph type="body" idx="1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Android Studio documentation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Image Asset Studio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Vocabulary words and concepts glossary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w="38100" cap="flat" cmpd="sng">
            <a:solidFill>
              <a:srgbClr val="4CAF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2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810" name="Google Shape;810;p1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menus</a:t>
            </a:r>
            <a:r>
              <a:rPr lang="en"/>
              <a:t>, other controls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>
            <a:spLocks noGrp="1"/>
          </p:cNvSpPr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>
            <a:spLocks noGrp="1"/>
          </p:cNvSpPr>
          <p:nvPr>
            <p:ph type="body" idx="1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>
            <a:spLocks noGrp="1"/>
          </p:cNvSpPr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>
            <a:spLocks noGrp="1"/>
          </p:cNvSpPr>
          <p:nvPr>
            <p:ph type="body" idx="1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>
            <a:spLocks noGrp="1"/>
          </p:cNvSpPr>
          <p:nvPr>
            <p:ph type="sldNum" idx="12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1912</Words>
  <Application>Microsoft Macintosh PowerPoint</Application>
  <PresentationFormat>On-screen Show (16:9)</PresentationFormat>
  <Paragraphs>383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Consolas</vt:lpstr>
      <vt:lpstr>Open Sans</vt:lpstr>
      <vt:lpstr>Roboto</vt:lpstr>
      <vt:lpstr>GDT master</vt:lpstr>
      <vt:lpstr>GDT master</vt:lpstr>
      <vt:lpstr>GDT master</vt:lpstr>
      <vt:lpstr>GDT master</vt:lpstr>
      <vt:lpstr>GDT master</vt:lpstr>
      <vt:lpstr>Build your first app</vt:lpstr>
      <vt:lpstr>1.2 Layouts and resources for the UI</vt:lpstr>
      <vt:lpstr>Contents</vt:lpstr>
      <vt:lpstr>Views</vt:lpstr>
      <vt:lpstr>Everything you see is a view</vt:lpstr>
      <vt:lpstr>What is a view?</vt:lpstr>
      <vt:lpstr>Examples of view subclasses</vt:lpstr>
      <vt:lpstr>View attributes</vt:lpstr>
      <vt:lpstr>Create views and layouts</vt:lpstr>
      <vt:lpstr>Android Studio layout editor</vt:lpstr>
      <vt:lpstr>View defined in XML</vt:lpstr>
      <vt:lpstr>View attributes in XML</vt:lpstr>
      <vt:lpstr>Create View in Java code</vt:lpstr>
      <vt:lpstr>What is the context? </vt:lpstr>
      <vt:lpstr>Custom views</vt:lpstr>
      <vt:lpstr>ViewGroup and View hierarchy</vt:lpstr>
      <vt:lpstr>ViewGroup contains "child" views</vt:lpstr>
      <vt:lpstr>ViewGroups for layouts </vt:lpstr>
      <vt:lpstr>Common Layout Classes</vt:lpstr>
      <vt:lpstr>Common Layout Classes</vt:lpstr>
      <vt:lpstr>Class hierarchy vs. layout hierarchy</vt:lpstr>
      <vt:lpstr>Hierarchy of viewgroups and views</vt:lpstr>
      <vt:lpstr>View hierarchy and screen layout</vt:lpstr>
      <vt:lpstr>View hierarchy in the layout editor</vt:lpstr>
      <vt:lpstr>Layout created in XML</vt:lpstr>
      <vt:lpstr>Layout created in Java Activity code</vt:lpstr>
      <vt:lpstr>Set width and height in Java code</vt:lpstr>
      <vt:lpstr>Best practices for view hierarchies</vt:lpstr>
      <vt:lpstr>The layout editor and Constraint Layout</vt:lpstr>
      <vt:lpstr>The layout editor with ConstraintLayout</vt:lpstr>
      <vt:lpstr>What is ConstraintLayout?</vt:lpstr>
      <vt:lpstr>Layout editor main toolbar</vt:lpstr>
      <vt:lpstr>ConstraintLayout toolbar in layout editor</vt:lpstr>
      <vt:lpstr>Autoconnect  </vt:lpstr>
      <vt:lpstr>ConstraintLayout handles</vt:lpstr>
      <vt:lpstr>Align elements by baseline</vt:lpstr>
      <vt:lpstr>Attributes pane</vt:lpstr>
      <vt:lpstr>Attributes pane view inspector</vt:lpstr>
      <vt:lpstr>Layout_width and layout_height</vt:lpstr>
      <vt:lpstr>Set attributes</vt:lpstr>
      <vt:lpstr>Set attributes example: TextView</vt:lpstr>
      <vt:lpstr>Preview layouts</vt:lpstr>
      <vt:lpstr>Create layout variant for landscape</vt:lpstr>
      <vt:lpstr>Create layout variant for tablet</vt:lpstr>
      <vt:lpstr>Event Handling</vt:lpstr>
      <vt:lpstr>Events</vt:lpstr>
      <vt:lpstr>Event Handlers</vt:lpstr>
      <vt:lpstr>Attach in XML and implement in Java</vt:lpstr>
      <vt:lpstr>Alternative: Set click handler in Java</vt:lpstr>
      <vt:lpstr>Resources and measurements</vt:lpstr>
      <vt:lpstr>Resources</vt:lpstr>
      <vt:lpstr>Where are the resources in your project?</vt:lpstr>
      <vt:lpstr>Refer to resources in code</vt:lpstr>
      <vt:lpstr>Measurements</vt:lpstr>
      <vt:lpstr>Learn more</vt:lpstr>
      <vt:lpstr>Learn more</vt:lpstr>
      <vt:lpstr>Learn even more</vt:lpstr>
      <vt:lpstr>What's Next?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your first app</dc:title>
  <cp:lastModifiedBy>Phan Xuan-Thien</cp:lastModifiedBy>
  <cp:revision>4</cp:revision>
  <dcterms:modified xsi:type="dcterms:W3CDTF">2021-09-13T13:54:23Z</dcterms:modified>
</cp:coreProperties>
</file>